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1" r:id="rId9"/>
    <p:sldId id="272" r:id="rId10"/>
    <p:sldId id="262" r:id="rId11"/>
    <p:sldId id="268" r:id="rId12"/>
    <p:sldId id="263" r:id="rId13"/>
    <p:sldId id="264" r:id="rId14"/>
    <p:sldId id="265" r:id="rId15"/>
    <p:sldId id="266" r:id="rId16"/>
    <p:sldId id="267" r:id="rId17"/>
    <p:sldId id="270" r:id="rId18"/>
    <p:sldId id="274" r:id="rId19"/>
    <p:sldId id="275" r:id="rId20"/>
    <p:sldId id="276" r:id="rId21"/>
    <p:sldId id="277" r:id="rId22"/>
    <p:sldId id="278" r:id="rId23"/>
    <p:sldId id="279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9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E4142-7E57-4F03-BC72-B2FB477ECFBA}" type="datetimeFigureOut">
              <a:rPr lang="en-US" smtClean="0"/>
              <a:pPr/>
              <a:t>12/11/2016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AFD41-4200-4363-A07C-C046B144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45A9-4E10-46E7-A2A8-B9A18029E6E6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F75C-8FB6-4D29-872B-7994E8264CDA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955AA-AE60-43B4-8010-594ACA96B759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7E9E-3DEE-4FD5-A7A1-F96FB685BA50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758F-314A-42EF-B75F-388507B15C88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CB3A-4E4D-49DF-84F2-963C88164B8D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E5F8-84F5-44BF-A444-B7FD55F38B88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F0C7-2691-4A1F-A995-1F698D783519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877B-AD27-45ED-9238-4843A423CBA7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D7C-2BCE-4261-B781-40C080B5B9F4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18C0934-94F8-4D13-ABA2-55006044B362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1208FA8-B157-478D-8A89-F71788B12A35}" type="datetime1">
              <a:rPr lang="en-US" smtClean="0"/>
              <a:pPr/>
              <a:t>12/11/2016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C21A2B6-AE64-4E27-AB94-3E473FB5F8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lumenscubed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3" Type="http://schemas.openxmlformats.org/officeDocument/2006/relationships/image" Target="../media/image63.jpeg"/><Relationship Id="rId21" Type="http://schemas.openxmlformats.org/officeDocument/2006/relationships/image" Target="../media/image81.jpe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gif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jpeg"/><Relationship Id="rId22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lumenscubed.com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21" Type="http://schemas.openxmlformats.org/officeDocument/2006/relationships/image" Target="../media/image57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26.jpeg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2895600"/>
            <a:ext cx="8486336" cy="230124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Advanced Grow Lighting &amp; Sensing Systems from Lumens³® of </a:t>
            </a:r>
            <a:r>
              <a:rPr lang="en-US" sz="2800" dirty="0" err="1"/>
              <a:t>uriel</a:t>
            </a:r>
            <a:r>
              <a:rPr lang="en-US" sz="2800" dirty="0"/>
              <a:t> corporation® ARE exclusively </a:t>
            </a:r>
            <a:r>
              <a:rPr lang="en-US" sz="2800" dirty="0" err="1"/>
              <a:t>integrateD</a:t>
            </a:r>
            <a:r>
              <a:rPr lang="en-US" sz="2800" dirty="0"/>
              <a:t> With </a:t>
            </a:r>
            <a:r>
              <a:rPr lang="en-US" sz="2800" dirty="0" err="1"/>
              <a:t>SensorS</a:t>
            </a:r>
            <a:r>
              <a:rPr lang="en-US" sz="2800" dirty="0"/>
              <a:t> &amp; actuated Devices for complete control over growing operations with one integrated system.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050" y="457200"/>
            <a:ext cx="5205750" cy="22306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Point of Contact: </a:t>
            </a:r>
            <a:br>
              <a:rPr lang="en-US" dirty="0"/>
            </a:br>
            <a:r>
              <a:rPr lang="en-US" dirty="0"/>
              <a:t>Peter J. Panopoulos, President, CEO, Founder</a:t>
            </a:r>
            <a:br>
              <a:rPr lang="en-US" dirty="0"/>
            </a:br>
            <a:r>
              <a:rPr lang="en-US" dirty="0" err="1"/>
              <a:t>Uriel</a:t>
            </a:r>
            <a:r>
              <a:rPr lang="en-US" dirty="0"/>
              <a:t> Corporation® </a:t>
            </a:r>
            <a:br>
              <a:rPr lang="en-US" dirty="0"/>
            </a:br>
            <a:r>
              <a:rPr lang="en-US" dirty="0">
                <a:hlinkClick r:id="rId2"/>
              </a:rPr>
              <a:t>www.lumenscubed.com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Lighting &amp; Sensing Systems Subsidiary</a:t>
            </a:r>
            <a:br>
              <a:rPr lang="en-US" dirty="0"/>
            </a:br>
            <a:r>
              <a:rPr lang="en-US" dirty="0"/>
              <a:t>One Westbrook Corporate Center, Suite 300</a:t>
            </a:r>
            <a:br>
              <a:rPr lang="en-US" dirty="0"/>
            </a:br>
            <a:r>
              <a:rPr lang="en-US" dirty="0"/>
              <a:t>Westchester, IL 60154-5709</a:t>
            </a:r>
            <a:br>
              <a:rPr lang="en-US" dirty="0"/>
            </a:br>
            <a:r>
              <a:rPr lang="en-US" dirty="0"/>
              <a:t>management@urielcorporation.com</a:t>
            </a:r>
            <a:br>
              <a:rPr lang="en-US" dirty="0"/>
            </a:br>
            <a:r>
              <a:rPr lang="en-US" dirty="0"/>
              <a:t>1 (708) 598-7314</a:t>
            </a:r>
          </a:p>
        </p:txBody>
      </p:sp>
      <p:pic>
        <p:nvPicPr>
          <p:cNvPr id="6" name="Picture 5" descr="lumensblackbkg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304800"/>
            <a:ext cx="2286000" cy="24268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&amp; send sensor data to </a:t>
            </a:r>
            <a:r>
              <a:rPr lang="en-US" sz="2400" dirty="0" err="1"/>
              <a:t>smartphones</a:t>
            </a:r>
            <a:r>
              <a:rPr lang="en-US" sz="2400" dirty="0"/>
              <a:t> &amp; computers from a vast array of sensors, including but not limited to: temperature, humidity, pH, EC, TDS, CO2, water level, intensity, color, moisture, O2, ozone, air quality, algae, leaf, smoke, etc.</a:t>
            </a:r>
            <a:r>
              <a:rPr lang="en-US" sz="2800" dirty="0"/>
              <a:t> </a:t>
            </a:r>
          </a:p>
        </p:txBody>
      </p:sp>
      <p:pic>
        <p:nvPicPr>
          <p:cNvPr id="6146" name="Picture 2" descr="D:\Data\Business Documents\Due Diligence Subsidiaries\Lighting-Power-Products\Grow System Images\Sensors\Wireless Plant Sensor-Soil Humidity Alerts When Need Water, plant specific, to phone-64 plants with ea base station-100 yrd range-1-Plantli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667000"/>
            <a:ext cx="987552" cy="987552"/>
          </a:xfrm>
          <a:prstGeom prst="rect">
            <a:avLst/>
          </a:prstGeom>
          <a:noFill/>
        </p:spPr>
      </p:pic>
      <p:pic>
        <p:nvPicPr>
          <p:cNvPr id="6147" name="Picture 3" descr="D:\Data\Business Documents\Due Diligence Subsidiaries\Lighting-Power-Products\Grow System Images\Sensors\Wireless Wimoto GRO001 Grow Bluetooth Smart Plant Sensor Alerts to iPhone, data logging, light, soil moisture and temperature - Copy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667000"/>
            <a:ext cx="362559" cy="990599"/>
          </a:xfrm>
          <a:prstGeom prst="rect">
            <a:avLst/>
          </a:prstGeom>
          <a:noFill/>
        </p:spPr>
      </p:pic>
      <p:pic>
        <p:nvPicPr>
          <p:cNvPr id="6148" name="Picture 4" descr="D:\Data\Business Documents\Due Diligence Subsidiaries\Lighting-Power-Products\Grow System Images\Sensors\Agrowtek Grow Control Hydro Sensor Kit wProbes pH-EC-Te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908790" cy="987552"/>
          </a:xfrm>
          <a:prstGeom prst="rect">
            <a:avLst/>
          </a:prstGeom>
          <a:noFill/>
        </p:spPr>
      </p:pic>
      <p:pic>
        <p:nvPicPr>
          <p:cNvPr id="6149" name="Picture 5" descr="D:\Data\Business Documents\Due Diligence Subsidiaries\Lighting-Power-Products\Grow System Images\Sensors\Black &amp; Decker PCS10 PlantSmart Digital Plant Care Sensor-6,000 plant database, light, temp, moisture, soil conditions, an more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667000"/>
            <a:ext cx="987552" cy="987552"/>
          </a:xfrm>
          <a:prstGeom prst="rect">
            <a:avLst/>
          </a:prstGeom>
          <a:noFill/>
        </p:spPr>
      </p:pic>
      <p:pic>
        <p:nvPicPr>
          <p:cNvPr id="6150" name="Picture 6" descr="D:\Data\Business Documents\Due Diligence Subsidiaries\Lighting-Power-Products\Grow System Images\Sensors\Davis Leaf Wetness Sensor - 64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2667000"/>
            <a:ext cx="987552" cy="987552"/>
          </a:xfrm>
          <a:prstGeom prst="rect">
            <a:avLst/>
          </a:prstGeom>
          <a:noFill/>
        </p:spPr>
      </p:pic>
      <p:pic>
        <p:nvPicPr>
          <p:cNvPr id="6151" name="Picture 7" descr="D:\Data\Business Documents\Due Diligence Subsidiaries\Lighting-Power-Products\Grow System Images\Sensors\Gardena Soil Moisture Senso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667000"/>
            <a:ext cx="987552" cy="987552"/>
          </a:xfrm>
          <a:prstGeom prst="rect">
            <a:avLst/>
          </a:prstGeom>
          <a:noFill/>
        </p:spPr>
      </p:pic>
      <p:pic>
        <p:nvPicPr>
          <p:cNvPr id="6152" name="Picture 8" descr="D:\Data\Business Documents\Due Diligence Subsidiaries\Lighting-Power-Products\Grow System Images\Sensors\GEREE 12V Soil Humidity Sensor Controller Module Automatic Watering Module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6172200" y="2667000"/>
            <a:ext cx="987552" cy="987552"/>
          </a:xfrm>
          <a:prstGeom prst="rect">
            <a:avLst/>
          </a:prstGeom>
          <a:noFill/>
        </p:spPr>
      </p:pic>
      <p:pic>
        <p:nvPicPr>
          <p:cNvPr id="6153" name="Picture 9" descr="D:\Data\Business Documents\Due Diligence Subsidiaries\Lighting-Power-Products\Grow System Images\Sensors\Leaf Wetness Sensor 237-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5105400"/>
            <a:ext cx="1295400" cy="906780"/>
          </a:xfrm>
          <a:prstGeom prst="rect">
            <a:avLst/>
          </a:prstGeom>
          <a:noFill/>
        </p:spPr>
      </p:pic>
      <p:pic>
        <p:nvPicPr>
          <p:cNvPr id="6154" name="Picture 10" descr="D:\Data\Business Documents\Due Diligence Subsidiaries\Lighting-Power-Products\Grow System Images\Sensors\Leaf-Wetness Senso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5257800"/>
            <a:ext cx="1219200" cy="612039"/>
          </a:xfrm>
          <a:prstGeom prst="rect">
            <a:avLst/>
          </a:prstGeom>
          <a:noFill/>
        </p:spPr>
      </p:pic>
      <p:pic>
        <p:nvPicPr>
          <p:cNvPr id="6155" name="Picture 11" descr="D:\Data\Business Documents\Due Diligence Subsidiaries\Lighting-Power-Products\Grow System Images\Sensors\Wi-Fi Garden Sensor-light, humidity, temp, nutrition, moisture-5,000 plant database-Edyn - Copy - Cop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800" y="2667000"/>
            <a:ext cx="987552" cy="987552"/>
          </a:xfrm>
          <a:prstGeom prst="rect">
            <a:avLst/>
          </a:prstGeom>
          <a:noFill/>
        </p:spPr>
      </p:pic>
      <p:pic>
        <p:nvPicPr>
          <p:cNvPr id="6157" name="Picture 13" descr="D:\Data\Business Documents\Due Diligence Subsidiaries\Lighting-Power-Products\Grow System Images\Sensors\Air Quality Sensors Grove - Gas Sensor---O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0400" y="3581400"/>
            <a:ext cx="1682750" cy="1262063"/>
          </a:xfrm>
          <a:prstGeom prst="rect">
            <a:avLst/>
          </a:prstGeom>
          <a:noFill/>
        </p:spPr>
      </p:pic>
      <p:pic>
        <p:nvPicPr>
          <p:cNvPr id="6158" name="Picture 14" descr="D:\Data\Business Documents\Due Diligence Subsidiaries\Lighting-Power-Products\Grow System Images\Sensors\Blue Green Algae Sensor prev_YSI_Generic_Antifouling_Probe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5000" y="4800600"/>
            <a:ext cx="1828800" cy="1828800"/>
          </a:xfrm>
          <a:prstGeom prst="rect">
            <a:avLst/>
          </a:prstGeom>
          <a:noFill/>
        </p:spPr>
      </p:pic>
      <p:pic>
        <p:nvPicPr>
          <p:cNvPr id="6159" name="Picture 15" descr="D:\Data\Business Documents\Due Diligence Subsidiaries\Lighting-Power-Products\Grow System Images\Sensors\Parrot Flower Power-Wireless Smart Plant Sensor with App-database of 6,000 plants-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43800" y="4800600"/>
            <a:ext cx="1143000" cy="1828799"/>
          </a:xfrm>
          <a:prstGeom prst="rect">
            <a:avLst/>
          </a:prstGeom>
          <a:noFill/>
        </p:spPr>
      </p:pic>
      <p:pic>
        <p:nvPicPr>
          <p:cNvPr id="6160" name="Picture 16" descr="D:\Data\Business Documents\Due Diligence Subsidiaries\Lighting-Power-Products\Grow System Images\Sensors\phprobe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3581400"/>
            <a:ext cx="1479516" cy="1219200"/>
          </a:xfrm>
          <a:prstGeom prst="rect">
            <a:avLst/>
          </a:prstGeom>
          <a:noFill/>
        </p:spPr>
      </p:pic>
      <p:pic>
        <p:nvPicPr>
          <p:cNvPr id="6161" name="Picture 17" descr="D:\Data\Business Documents\Due Diligence Subsidiaries\Lighting-Power-Products\Grow System Images\Sensors\Seeedstudio-Air Quality Sensors Grove - Gas Sensor-MQ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62800" y="2667000"/>
            <a:ext cx="1524000" cy="967231"/>
          </a:xfrm>
          <a:prstGeom prst="rect">
            <a:avLst/>
          </a:prstGeom>
          <a:noFill/>
        </p:spPr>
      </p:pic>
      <p:pic>
        <p:nvPicPr>
          <p:cNvPr id="6162" name="Picture 18" descr="D:\Data\Business Documents\Due Diligence Subsidiaries\Lighting-Power-Products\Grow System Images\Sensors\Seeedstudio-Grove - CO2 Sensor-Open Source - Copy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04999" y="3581400"/>
            <a:ext cx="1625601" cy="1219200"/>
          </a:xfrm>
          <a:prstGeom prst="rect">
            <a:avLst/>
          </a:prstGeom>
          <a:noFill/>
        </p:spPr>
      </p:pic>
      <p:pic>
        <p:nvPicPr>
          <p:cNvPr id="6163" name="Picture 19" descr="D:\Data\Business Documents\Due Diligence Subsidiaries\Lighting-Power-Products\Grow System Images\Sensors\Seeedstudio-Wio Link Environment Kit, moisture, temp, hum, light, air quality-1 - Copy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191000" y="3581400"/>
            <a:ext cx="1625600" cy="1219200"/>
          </a:xfrm>
          <a:prstGeom prst="rect">
            <a:avLst/>
          </a:prstGeom>
          <a:noFill/>
        </p:spPr>
      </p:pic>
      <p:pic>
        <p:nvPicPr>
          <p:cNvPr id="6165" name="Picture 21" descr="D:\Data\Business Documents\Due Diligence Subsidiaries\Lighting-Power-Products\Grow System Images\Sensors\Soil Moisture-EC-Soil Temperature Sensor-wet2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48000" y="5066270"/>
            <a:ext cx="685800" cy="1334530"/>
          </a:xfrm>
          <a:prstGeom prst="rect">
            <a:avLst/>
          </a:prstGeom>
          <a:noFill/>
        </p:spPr>
      </p:pic>
      <p:pic>
        <p:nvPicPr>
          <p:cNvPr id="6166" name="Picture 22" descr="D:\Data\Business Documents\Due Diligence Subsidiaries\Lighting-Power-Products\Grow System Images\Sensors\soil moisture-suspends watering when sufficient or if freezing temperatures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048000" y="3537333"/>
            <a:ext cx="1219200" cy="1263267"/>
          </a:xfrm>
          <a:prstGeom prst="rect">
            <a:avLst/>
          </a:prstGeom>
          <a:noFill/>
        </p:spPr>
      </p:pic>
      <p:pic>
        <p:nvPicPr>
          <p:cNvPr id="6167" name="Picture 23" descr="D:\Data\Business Documents\Due Diligence Subsidiaries\Lighting-Power-Products\Grow System Images\Sensors\Sun System PAR Meter wRemote Sensor 748205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91200" y="3581400"/>
            <a:ext cx="1219200" cy="1219200"/>
          </a:xfrm>
          <a:prstGeom prst="rect">
            <a:avLst/>
          </a:prstGeom>
          <a:noFill/>
        </p:spPr>
      </p:pic>
      <p:pic>
        <p:nvPicPr>
          <p:cNvPr id="6168" name="Picture 24" descr="D:\Data\Business Documents\Due Diligence Subsidiaries\Lighting-Power-Products\Grow System Images\Sensors\Water Level Float Switch-51ZqpnuOk-L__SL1100_ - Copy - Copy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962400" y="4800600"/>
            <a:ext cx="1828800" cy="1828800"/>
          </a:xfrm>
          <a:prstGeom prst="rect">
            <a:avLst/>
          </a:prstGeom>
          <a:noFill/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 vast array of devices, including but not limited to: Thermostats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  <a:r>
              <a:rPr lang="en-US" sz="2800" dirty="0"/>
              <a:t> </a:t>
            </a:r>
          </a:p>
        </p:txBody>
      </p:sp>
      <p:pic>
        <p:nvPicPr>
          <p:cNvPr id="12290" name="Picture 2" descr="D:\Data\Business Documents\Due Diligence Subsidiaries\Lighting-Power-Products\Grow System Images\Thermostats\Honeywell WIFI THERMOSTAT RTH9590W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57413"/>
            <a:ext cx="2743200" cy="2109787"/>
          </a:xfrm>
          <a:prstGeom prst="rect">
            <a:avLst/>
          </a:prstGeom>
          <a:noFill/>
        </p:spPr>
      </p:pic>
      <p:pic>
        <p:nvPicPr>
          <p:cNvPr id="12292" name="Picture 4" descr="D:\Data\Business Documents\Due Diligence Subsidiaries\Lighting-Power-Products\Grow System Images\Thermostats\Honeywell Wifi-9000 Thermost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470400"/>
            <a:ext cx="2667000" cy="2311400"/>
          </a:xfrm>
          <a:prstGeom prst="rect">
            <a:avLst/>
          </a:prstGeom>
          <a:noFill/>
        </p:spPr>
      </p:pic>
      <p:pic>
        <p:nvPicPr>
          <p:cNvPr id="12293" name="Picture 5" descr="D:\Data\Business Documents\Due Diligence Subsidiaries\Lighting-Power-Products\Grow System Images\Thermostats\HONEYWELL WIRELESS FOCUS-PRO THERMOSTAT KIT REDLI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648200"/>
            <a:ext cx="4762500" cy="1981200"/>
          </a:xfrm>
          <a:prstGeom prst="rect">
            <a:avLst/>
          </a:prstGeom>
          <a:noFill/>
        </p:spPr>
      </p:pic>
      <p:pic>
        <p:nvPicPr>
          <p:cNvPr id="12294" name="Picture 6" descr="D:\Data\Business Documents\Due Diligence Subsidiaries\Lighting-Power-Products\Grow System Images\Thermostats\Honeywell YTH6320R1001 Wireless Thermost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9814" y="2153793"/>
            <a:ext cx="3050986" cy="2189607"/>
          </a:xfrm>
          <a:prstGeom prst="rect">
            <a:avLst/>
          </a:prstGeom>
          <a:noFill/>
        </p:spPr>
      </p:pic>
      <p:pic>
        <p:nvPicPr>
          <p:cNvPr id="12295" name="Picture 7" descr="D:\Data\Business Documents\Due Diligence Subsidiaries\Lighting-Power-Products\Grow System Images\Thermostats\PECO Thermostat Wireless Programmable Kit with Humidity and Ventilation Contr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133600"/>
            <a:ext cx="2209800" cy="22098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582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 vast array of devices, including but not limited to: CO2 Controllers and CO2 Generators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 :</a:t>
            </a:r>
            <a:r>
              <a:rPr lang="en-US" sz="2800" dirty="0"/>
              <a:t> </a:t>
            </a:r>
          </a:p>
        </p:txBody>
      </p:sp>
      <p:pic>
        <p:nvPicPr>
          <p:cNvPr id="7170" name="Picture 2" descr="D:\Data\Business Documents\Due Diligence Subsidiaries\Lighting-Power-Products\Grow System Images\Controllers-CO2\CPPM-4I Advanced CO2 PPM Controller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4187116"/>
            <a:ext cx="2003425" cy="2366084"/>
          </a:xfrm>
          <a:prstGeom prst="rect">
            <a:avLst/>
          </a:prstGeom>
          <a:noFill/>
        </p:spPr>
      </p:pic>
      <p:pic>
        <p:nvPicPr>
          <p:cNvPr id="7171" name="Picture 3" descr="D:\Data\Business Documents\Due Diligence Subsidiaries\Lighting-Power-Products\Grow System Images\Controllers-CO2\Sentinel GPS ICG-30 Intelligent CO2 Generator available in Propane or Natural Ga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286000"/>
            <a:ext cx="2819400" cy="2819400"/>
          </a:xfrm>
          <a:prstGeom prst="rect">
            <a:avLst/>
          </a:prstGeom>
          <a:noFill/>
        </p:spPr>
      </p:pic>
      <p:pic>
        <p:nvPicPr>
          <p:cNvPr id="7172" name="Picture 4" descr="D:\Data\Business Documents\Due Diligence Subsidiaries\Lighting-Power-Products\Grow System Images\Controllers-CO2\Titan Controls Atlas 4 Two Area Co2 Monitor Controll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86200"/>
            <a:ext cx="1752600" cy="1752600"/>
          </a:xfrm>
          <a:prstGeom prst="rect">
            <a:avLst/>
          </a:prstGeom>
          <a:noFill/>
        </p:spPr>
      </p:pic>
      <p:pic>
        <p:nvPicPr>
          <p:cNvPr id="7173" name="Picture 5" descr="D:\Data\Business Documents\Due Diligence Subsidiaries\Lighting-Power-Products\Grow System Images\Controllers-CO2\5107-cap-ppm-4-cap-ppm-4-co2-monitor-controll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057400"/>
            <a:ext cx="1828800" cy="1828800"/>
          </a:xfrm>
          <a:prstGeom prst="rect">
            <a:avLst/>
          </a:prstGeom>
          <a:noFill/>
        </p:spPr>
      </p:pic>
      <p:pic>
        <p:nvPicPr>
          <p:cNvPr id="7174" name="Picture 6" descr="D:\Data\Business Documents\Due Diligence Subsidiaries\Lighting-Power-Products\Grow System Images\Controllers-CO2\Autopilot APCECO-CO2 monitoring and contro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2057400"/>
            <a:ext cx="1828800" cy="1828800"/>
          </a:xfrm>
          <a:prstGeom prst="rect">
            <a:avLst/>
          </a:prstGeom>
          <a:noFill/>
        </p:spPr>
      </p:pic>
      <p:pic>
        <p:nvPicPr>
          <p:cNvPr id="7176" name="Picture 8" descr="D:\Data\Business Documents\Due Diligence Subsidiaries\Lighting-Power-Products\Grow System Images\Controllers-CO2\CO2 Regulator with flow-gauge, solenoid valve and power cabl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981200"/>
            <a:ext cx="1865313" cy="1865313"/>
          </a:xfrm>
          <a:prstGeom prst="rect">
            <a:avLst/>
          </a:prstGeom>
          <a:noFill/>
        </p:spPr>
      </p:pic>
      <p:pic>
        <p:nvPicPr>
          <p:cNvPr id="7177" name="Picture 9" descr="D:\Data\Business Documents\Due Diligence Subsidiaries\Lighting-Power-Products\Grow System Images\Controllers-CO2\Titan CO2 Controller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1" y="3886201"/>
            <a:ext cx="1904999" cy="1752599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 vast array of devices, including but not limited to: Environmental Controllers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  <a:r>
              <a:rPr lang="en-US" sz="2800" dirty="0"/>
              <a:t> </a:t>
            </a:r>
          </a:p>
        </p:txBody>
      </p:sp>
      <p:pic>
        <p:nvPicPr>
          <p:cNvPr id="8194" name="Picture 2" descr="D:\Data\Business Documents\Due Diligence Subsidiaries\Lighting-Power-Products\Grow System Images\Controllers-Environmental\CHHC-4I CO2 PPM, Humidity, Heating, Cooling Environmental Controller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4026" y="1978786"/>
            <a:ext cx="1286174" cy="1755014"/>
          </a:xfrm>
          <a:prstGeom prst="rect">
            <a:avLst/>
          </a:prstGeom>
          <a:noFill/>
        </p:spPr>
      </p:pic>
      <p:pic>
        <p:nvPicPr>
          <p:cNvPr id="8195" name="Picture 3" descr="D:\Data\Business Documents\Due Diligence Subsidiaries\Lighting-Power-Products\Grow System Images\Controllers-Environmental\Green Air-temp, hum, fans, air conditioning, humidifiers, dehumidifiers, misting syste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94332"/>
            <a:ext cx="2112962" cy="1328697"/>
          </a:xfrm>
          <a:prstGeom prst="rect">
            <a:avLst/>
          </a:prstGeom>
          <a:noFill/>
        </p:spPr>
      </p:pic>
      <p:pic>
        <p:nvPicPr>
          <p:cNvPr id="8196" name="Picture 4" descr="D:\Data\Business Documents\Due Diligence Subsidiaries\Lighting-Power-Products\Grow System Images\Controllers-Environmental\Humidity, Dehumidification Control for Greenhouse Inkbird AC 110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2514601" y="3962400"/>
            <a:ext cx="2063302" cy="2063302"/>
          </a:xfrm>
          <a:prstGeom prst="rect">
            <a:avLst/>
          </a:prstGeom>
          <a:noFill/>
        </p:spPr>
      </p:pic>
      <p:pic>
        <p:nvPicPr>
          <p:cNvPr id="8197" name="Picture 5" descr="D:\Data\Business Documents\Due Diligence Subsidiaries\Lighting-Power-Products\Grow System Images\Controllers-Environmental\Hydrofarm AutoPilot Analog Garden Temp Co2 Environmental Controller w Sensor, APCETHA-temp, hum, CO2 activated when light is 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981200"/>
            <a:ext cx="1600200" cy="1600200"/>
          </a:xfrm>
          <a:prstGeom prst="rect">
            <a:avLst/>
          </a:prstGeom>
          <a:noFill/>
        </p:spPr>
      </p:pic>
      <p:pic>
        <p:nvPicPr>
          <p:cNvPr id="8198" name="Picture 6" descr="D:\Data\Business Documents\Due Diligence Subsidiaries\Lighting-Power-Products\Grow System Images\Controllers-Environmental\Wireless Hydropods Environment Controller smartphone temp, hum, CO2, day, night, power blocks, connect to unlimited sensors devices 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962401"/>
            <a:ext cx="1745175" cy="2057400"/>
          </a:xfrm>
          <a:prstGeom prst="rect">
            <a:avLst/>
          </a:prstGeom>
          <a:noFill/>
        </p:spPr>
      </p:pic>
      <p:pic>
        <p:nvPicPr>
          <p:cNvPr id="8199" name="Picture 7" descr="D:\Data\Business Documents\Due Diligence Subsidiaries\Lighting-Power-Products\Grow System Images\Controllers-Environmental\APCETHD Digital Environmental Controller DEC temp, hum, CO2, ligh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9600" y="1981200"/>
            <a:ext cx="1600200" cy="1600200"/>
          </a:xfrm>
          <a:prstGeom prst="rect">
            <a:avLst/>
          </a:prstGeom>
          <a:noFill/>
        </p:spPr>
      </p:pic>
      <p:pic>
        <p:nvPicPr>
          <p:cNvPr id="8200" name="Picture 8" descr="D:\Data\Business Documents\Due Diligence Subsidiaries\Lighting-Power-Products\Grow System Images\Controllers-Environmental\BHC-1a Basic Humidity Controller, dehumidify, humidify, day and night setting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678238"/>
            <a:ext cx="2417762" cy="2417762"/>
          </a:xfrm>
          <a:prstGeom prst="rect">
            <a:avLst/>
          </a:prstGeom>
          <a:noFill/>
        </p:spPr>
      </p:pic>
      <p:pic>
        <p:nvPicPr>
          <p:cNvPr id="8201" name="Picture 9" descr="D:\Data\Business Documents\Due Diligence Subsidiaries\Lighting-Power-Products\Grow System Images\Controllers-Environmental\Blueprint Analog Atmosphere Controller, BAAC-1 Control Co2, AC Humidity Devic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3962400"/>
            <a:ext cx="2057400" cy="2057400"/>
          </a:xfrm>
          <a:prstGeom prst="rect">
            <a:avLst/>
          </a:prstGeom>
          <a:noFill/>
        </p:spPr>
      </p:pic>
      <p:pic>
        <p:nvPicPr>
          <p:cNvPr id="8202" name="Picture 10" descr="D:\Data\Business Documents\Due Diligence Subsidiaries\Lighting-Power-Products\Grow System Images\Controllers-Environmental\CHHC-4I CO2 PPM, Humidity, Heating, Cooling Environmental Controlle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1983615"/>
            <a:ext cx="1371600" cy="1521585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 vast array of devices, including but not limited to: AC, Fan Controllers &amp; Ozone Generators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  <a:r>
              <a:rPr lang="en-US" sz="2800" dirty="0"/>
              <a:t> </a:t>
            </a:r>
          </a:p>
        </p:txBody>
      </p:sp>
      <p:pic>
        <p:nvPicPr>
          <p:cNvPr id="9218" name="Picture 2" descr="D:\Data\Business Documents\Due Diligence Subsidiaries\Lighting-Power-Products\Grow System Images\Controllers-Fans\Hyper Fan Digital Mixed Flow 8 inch - 710 CFM with speed controll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4767263"/>
            <a:ext cx="2090737" cy="2090737"/>
          </a:xfrm>
          <a:prstGeom prst="rect">
            <a:avLst/>
          </a:prstGeom>
          <a:noFill/>
        </p:spPr>
      </p:pic>
      <p:pic>
        <p:nvPicPr>
          <p:cNvPr id="9219" name="Picture 3" descr="D:\Data\Business Documents\Due Diligence Subsidiaries\Lighting-Power-Products\Grow System Images\Controllers-Fans\AFC·2a Advanced Fan Controller Protection, rotational speed, tem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981200"/>
            <a:ext cx="1731392" cy="2858430"/>
          </a:xfrm>
          <a:prstGeom prst="rect">
            <a:avLst/>
          </a:prstGeom>
          <a:noFill/>
        </p:spPr>
      </p:pic>
      <p:pic>
        <p:nvPicPr>
          <p:cNvPr id="9220" name="Picture 4" descr="D:\Data\Business Documents\Due Diligence Subsidiaries\Lighting-Power-Products\Grow System Images\Controllers-Fans\AFC-1a Advanced Fan Controller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3171" y="2362200"/>
            <a:ext cx="2858429" cy="1837562"/>
          </a:xfrm>
          <a:prstGeom prst="rect">
            <a:avLst/>
          </a:prstGeom>
          <a:noFill/>
        </p:spPr>
      </p:pic>
      <p:pic>
        <p:nvPicPr>
          <p:cNvPr id="9221" name="Picture 5" descr="D:\Data\Business Documents\Due Diligence Subsidiaries\Lighting-Power-Products\Grow System Images\Ozone\Big Blue Air 10inch duct Ozo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343400"/>
            <a:ext cx="1968500" cy="19685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098" name="Picture 2" descr="C:\Users\Peter J. Panopoulos\Pictures\Saved Pictures\hydroponics images\gse-fan-controller-temp-pressure-576-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572000"/>
            <a:ext cx="2046862" cy="1763713"/>
          </a:xfrm>
          <a:prstGeom prst="rect">
            <a:avLst/>
          </a:prstGeom>
          <a:noFill/>
        </p:spPr>
      </p:pic>
      <p:pic>
        <p:nvPicPr>
          <p:cNvPr id="4099" name="Picture 3" descr="C:\Users\Peter J. Panopoulos\Pictures\Saved Pictures\hydroponics images\esoteric-horticulture-growmaster-air-conditioner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291736"/>
            <a:ext cx="2676525" cy="1746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582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 vast array of devices, including but not limited to: Light &amp; Photoperiod Controllers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  <a:r>
              <a:rPr lang="en-US" sz="2800" dirty="0"/>
              <a:t> </a:t>
            </a:r>
          </a:p>
        </p:txBody>
      </p:sp>
      <p:pic>
        <p:nvPicPr>
          <p:cNvPr id="10242" name="Picture 2" descr="D:\Data\Business Documents\Due Diligence Subsidiaries\Lighting-Power-Products\Grow System Images\Controllers-Light and Photoperiod\Green Air-HAR-1-diagram-hdweb-2008-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2057400"/>
            <a:ext cx="2286000" cy="1531938"/>
          </a:xfrm>
          <a:prstGeom prst="rect">
            <a:avLst/>
          </a:prstGeom>
          <a:noFill/>
        </p:spPr>
      </p:pic>
      <p:pic>
        <p:nvPicPr>
          <p:cNvPr id="10243" name="Picture 3" descr="D:\Data\Business Documents\Due Diligence Subsidiaries\Lighting-Power-Products\Grow System Images\Controllers-Light and Photoperiod\Green Air-Light Timer TSC-1_diagram-light-hdweb-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057400"/>
            <a:ext cx="1362075" cy="1543685"/>
          </a:xfrm>
          <a:prstGeom prst="rect">
            <a:avLst/>
          </a:prstGeom>
          <a:noFill/>
        </p:spPr>
      </p:pic>
      <p:pic>
        <p:nvPicPr>
          <p:cNvPr id="10244" name="Picture 4" descr="D:\Data\Business Documents\Due Diligence Subsidiaries\Lighting-Power-Products\Grow System Images\Controllers-Light and Photoperiod\Sentinel Basic Lighting Controller 1a, disconnects power to lighting if temp too high, hot start del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0"/>
            <a:ext cx="2133600" cy="2133600"/>
          </a:xfrm>
          <a:prstGeom prst="rect">
            <a:avLst/>
          </a:prstGeom>
          <a:noFill/>
        </p:spPr>
      </p:pic>
      <p:pic>
        <p:nvPicPr>
          <p:cNvPr id="10245" name="Picture 5" descr="D:\Data\Business Documents\Due Diligence Subsidiaries\Lighting-Power-Products\Grow System Images\Controllers-Light and Photoperiod\Sentinel BLC-8 Basic Lighting Controller 8 Outle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7552" y="3886200"/>
            <a:ext cx="1400048" cy="1981200"/>
          </a:xfrm>
          <a:prstGeom prst="rect">
            <a:avLst/>
          </a:prstGeom>
          <a:noFill/>
        </p:spPr>
      </p:pic>
      <p:pic>
        <p:nvPicPr>
          <p:cNvPr id="10246" name="Picture 6" descr="D:\Data\Business Documents\Due Diligence Subsidiaries\Lighting-Power-Products\Grow System Images\Controllers-Light and Photoperiod\Sentinel High Power Lighting Controller 4 Outlet with Integrated Timer-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2057400"/>
            <a:ext cx="1600200" cy="1600200"/>
          </a:xfrm>
          <a:prstGeom prst="rect">
            <a:avLst/>
          </a:prstGeom>
          <a:noFill/>
        </p:spPr>
      </p:pic>
      <p:pic>
        <p:nvPicPr>
          <p:cNvPr id="10247" name="Picture 7" descr="D:\Data\Business Documents\Due Diligence Subsidiaries\Lighting-Power-Products\Grow System Images\Controllers-Light and Photoperiod\Sentinel HPLC-8 Dual Trigger High Power Lighting Controller 8 Outlet-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3886200"/>
            <a:ext cx="2590800" cy="2590800"/>
          </a:xfrm>
          <a:prstGeom prst="rect">
            <a:avLst/>
          </a:prstGeom>
          <a:noFill/>
        </p:spPr>
      </p:pic>
      <p:pic>
        <p:nvPicPr>
          <p:cNvPr id="10248" name="Picture 8" descr="D:\Data\Business Documents\Due Diligence Subsidiaries\Lighting-Power-Products\Grow System Images\Controllers-Light and Photoperiod\Sentinel HPLC-8T High Power Lighting Controller 8 Outlet with Integrated Time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58707" y="2057400"/>
            <a:ext cx="1600200" cy="1600200"/>
          </a:xfrm>
          <a:prstGeom prst="rect">
            <a:avLst/>
          </a:prstGeom>
          <a:noFill/>
        </p:spPr>
      </p:pic>
      <p:pic>
        <p:nvPicPr>
          <p:cNvPr id="10249" name="Picture 9" descr="D:\Data\Business Documents\Due Diligence Subsidiaries\Lighting-Power-Products\Grow System Images\Controllers-Light and Photoperiod\BPC-1a Basic Photoperiod Controller, controls CO2, exhaust fans, light movers, sulfur vaporizers, et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0" y="2057400"/>
            <a:ext cx="1600200" cy="1600200"/>
          </a:xfrm>
          <a:prstGeom prst="rect">
            <a:avLst/>
          </a:prstGeom>
          <a:noFill/>
        </p:spPr>
      </p:pic>
      <p:pic>
        <p:nvPicPr>
          <p:cNvPr id="10250" name="Picture 10" descr="D:\Data\Business Documents\Due Diligence Subsidiaries\Lighting-Power-Products\Grow System Images\Controllers-Light and Photoperiod\Sentinel High Power Lighting Controller 4 Outlet with Integrated Timer-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86200" y="3962400"/>
            <a:ext cx="2133600" cy="21336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 vast array of devices, including but not limited to: Power &amp; Relay Controllers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  <a:r>
              <a:rPr lang="en-US" sz="2800" dirty="0"/>
              <a:t> </a:t>
            </a:r>
          </a:p>
        </p:txBody>
      </p:sp>
      <p:pic>
        <p:nvPicPr>
          <p:cNvPr id="11266" name="Picture 2" descr="D:\Data\Business Documents\Due Diligence Subsidiaries\Lighting-Power-Products\Grow System Images\Power and Relays\Agrowtek-RX-CX-RD Series Relay Box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5102379" cy="1447800"/>
          </a:xfrm>
          <a:prstGeom prst="rect">
            <a:avLst/>
          </a:prstGeom>
          <a:noFill/>
        </p:spPr>
      </p:pic>
      <p:pic>
        <p:nvPicPr>
          <p:cNvPr id="11267" name="Picture 3" descr="D:\Data\Business Documents\Due Diligence Subsidiaries\Lighting-Power-Products\Grow System Images\Power and Relays\Elgato Eve Energy, Switch &amp; Power Meter Apple HomeKit Technology, Bluetooth Low Energ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057400"/>
            <a:ext cx="1371600" cy="1387323"/>
          </a:xfrm>
          <a:prstGeom prst="rect">
            <a:avLst/>
          </a:prstGeom>
          <a:noFill/>
        </p:spPr>
      </p:pic>
      <p:pic>
        <p:nvPicPr>
          <p:cNvPr id="11268" name="Picture 4" descr="D:\Data\Business Documents\Due Diligence Subsidiaries\Lighting-Power-Products\Grow System Images\Power and Relays\Power Expansion Module, connect up to 15 amps at 220-240 volts, allows controllers to operate larger amp loads, trigger cable to controll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886200"/>
            <a:ext cx="2286000" cy="2286000"/>
          </a:xfrm>
          <a:prstGeom prst="rect">
            <a:avLst/>
          </a:prstGeom>
          <a:noFill/>
        </p:spPr>
      </p:pic>
      <p:pic>
        <p:nvPicPr>
          <p:cNvPr id="11269" name="Picture 5" descr="D:\Data\Business Documents\Due Diligence Subsidiaries\Lighting-Power-Products\Grow System Images\Power and Relays\Power Expansion Module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86742"/>
            <a:ext cx="2261658" cy="2261658"/>
          </a:xfrm>
          <a:prstGeom prst="rect">
            <a:avLst/>
          </a:prstGeom>
          <a:noFill/>
        </p:spPr>
      </p:pic>
      <p:pic>
        <p:nvPicPr>
          <p:cNvPr id="11270" name="Picture 6" descr="D:\Data\Business Documents\Due Diligence Subsidiaries\Lighting-Power-Products\Grow System Images\Power and Relays\RF Power Strip for Open Garden and Open Aquariu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3886200"/>
            <a:ext cx="1905000" cy="1905000"/>
          </a:xfrm>
          <a:prstGeom prst="rect">
            <a:avLst/>
          </a:prstGeom>
          <a:noFill/>
        </p:spPr>
      </p:pic>
      <p:pic>
        <p:nvPicPr>
          <p:cNvPr id="11271" name="Picture 7" descr="D:\Data\Business Documents\Due Diligence Subsidiaries\Lighting-Power-Products\Grow System Images\Power and Relays\Sentinel BPR-1a Basic Power Relay, integration of controllers- devices, normally off-on modes, trigger, ex CO2 off when fan on 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1981200"/>
            <a:ext cx="1652058" cy="1652058"/>
          </a:xfrm>
          <a:prstGeom prst="rect">
            <a:avLst/>
          </a:prstGeom>
          <a:noFill/>
        </p:spPr>
      </p:pic>
      <p:pic>
        <p:nvPicPr>
          <p:cNvPr id="11272" name="Picture 8" descr="D:\Data\Business Documents\Due Diligence Subsidiaries\Lighting-Power-Products\Grow System Images\Power and Relays\Wireless Power Block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886200"/>
            <a:ext cx="1981200" cy="2330823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 vast array of devices, including but not limited to: Timer Controllers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pic>
        <p:nvPicPr>
          <p:cNvPr id="14338" name="Picture 2" descr="D:\Data\Business Documents\Due Diligence Subsidiaries\Lighting-Power-Products\Grow System Images\Timers\Sentinel Master Digital Timer, controls HID Lights and hydroponic watering pum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8181" y="2057400"/>
            <a:ext cx="1856219" cy="1939086"/>
          </a:xfrm>
          <a:prstGeom prst="rect">
            <a:avLst/>
          </a:prstGeom>
          <a:noFill/>
        </p:spPr>
      </p:pic>
      <p:pic>
        <p:nvPicPr>
          <p:cNvPr id="14339" name="Picture 3" descr="D:\Data\Business Documents\Due Diligence Subsidiaries\Lighting-Power-Products\Grow System Images\Timers\Sentinel Basic Recycle Timer - High Range, control on-off at precise intervals, hydro, drip irrigation, aeroponics, CO2 day n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81200"/>
            <a:ext cx="2133600" cy="2133600"/>
          </a:xfrm>
          <a:prstGeom prst="rect">
            <a:avLst/>
          </a:prstGeom>
          <a:noFill/>
        </p:spPr>
      </p:pic>
      <p:pic>
        <p:nvPicPr>
          <p:cNvPr id="14340" name="Picture 4" descr="D:\Data\Business Documents\Due Diligence Subsidiaries\Lighting-Power-Products\Grow System Images\Timers\Sentinel Digital Recycling Timer-day and night modes, hydro ponics, aeroponics, drip irrigation, ventilation, C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057400"/>
            <a:ext cx="1981200" cy="1981200"/>
          </a:xfrm>
          <a:prstGeom prst="rect">
            <a:avLst/>
          </a:prstGeom>
          <a:noFill/>
        </p:spPr>
      </p:pic>
      <p:pic>
        <p:nvPicPr>
          <p:cNvPr id="14341" name="Picture 5" descr="D:\Data\Business Documents\Due Diligence Subsidiaries\Lighting-Power-Products\Grow System Images\Timers\Sentinel Digital Recycling Timer-day and night modes, hydro ponics, aeroponics, drip irrigation, ventilation, CO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057400"/>
            <a:ext cx="1981200" cy="1981200"/>
          </a:xfrm>
          <a:prstGeom prst="rect">
            <a:avLst/>
          </a:prstGeom>
          <a:noFill/>
        </p:spPr>
      </p:pic>
      <p:pic>
        <p:nvPicPr>
          <p:cNvPr id="14" name="Picture 5" descr="D:\Data\Business Documents\Due Diligence Subsidiaries\Lighting-Power-Products\Grow System Images\Pumps, Controllers - Nutrient and Water\Green Air-Fogging, misting, spray, drip system, air pumps, CO2, fan, hydro, irriga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419600"/>
            <a:ext cx="4445001" cy="19050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all Growing Systems &amp; Subsystems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7" name="Picture 3" descr="D:\Data\Business Documents\Due Diligence Subsidiaries\Lighting-Power-Products\Grow System Images\Animated Hydro Systems  and Diagrams\architecture-v4sml-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43604"/>
            <a:ext cx="6629400" cy="4685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all Growing Systems &amp; Subsystems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1" name="Picture 3" descr="C:\Users\Peter J. Panopoulos\Pictures\Saved Pictures\hydroponics images\automated_agriculture_diagram-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17954"/>
            <a:ext cx="4919662" cy="4710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</a:t>
            </a:r>
            <a:r>
              <a:rPr lang="en-US" sz="2400" dirty="0" err="1"/>
              <a:t>Aeroponics</a:t>
            </a:r>
            <a:r>
              <a:rPr lang="en-US" sz="2400" dirty="0"/>
              <a:t> Growing 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pic>
        <p:nvPicPr>
          <p:cNvPr id="1026" name="Picture 2" descr="D:\Data\Business Documents\Due Diligence Subsidiaries\Lighting-Power-Products\Grow System Images\Animated Hydro Systems  and Diagrams\aeroponi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67200"/>
            <a:ext cx="2438401" cy="1828800"/>
          </a:xfrm>
          <a:prstGeom prst="rect">
            <a:avLst/>
          </a:prstGeom>
          <a:noFill/>
        </p:spPr>
      </p:pic>
      <p:pic>
        <p:nvPicPr>
          <p:cNvPr id="1027" name="Picture 3" descr="D:\Data\Business Documents\Due Diligence Subsidiaries\Lighting-Power-Products\Grow System Images\Animated Hydro Systems  and Diagrams\aeroponic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0"/>
            <a:ext cx="3429000" cy="2611761"/>
          </a:xfrm>
          <a:prstGeom prst="rect">
            <a:avLst/>
          </a:prstGeom>
          <a:noFill/>
        </p:spPr>
      </p:pic>
      <p:pic>
        <p:nvPicPr>
          <p:cNvPr id="1030" name="Picture 6" descr="D:\Data\Business Documents\Due Diligence Subsidiaries\Lighting-Power-Products\Grow System Images\Animated Hydro Systems  and Diagrams\Aeroponics-Grow-Design-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51313"/>
            <a:ext cx="3200400" cy="1944687"/>
          </a:xfrm>
          <a:prstGeom prst="rect">
            <a:avLst/>
          </a:prstGeom>
          <a:noFill/>
        </p:spPr>
      </p:pic>
      <p:pic>
        <p:nvPicPr>
          <p:cNvPr id="1031" name="Picture 7" descr="D:\Data\Business Documents\Due Diligence Subsidiaries\Lighting-Power-Products\Grow System Images\Animated Hydro Systems  and Diagrams\aeroponics-diagram-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600200"/>
            <a:ext cx="2541588" cy="2227877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all Growing Systems &amp; Subsystems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122" name="Picture 2" descr="C:\Users\Peter J. Panopoulos\Pictures\Saved Pictures\hydroponics images\evolution-pro-full-co2-kit-[2]-1427-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" y="2057400"/>
            <a:ext cx="7477125" cy="4524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all Growing Systems &amp; Subsystems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147" name="Picture 3" descr="C:\Users\Peter J. Panopoulos\Pictures\Saved Pictures\hydroponics images\unis-co2-complete-kit-unis-regulator--[3]-1418-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631" y="2122298"/>
            <a:ext cx="4955769" cy="4343400"/>
          </a:xfrm>
          <a:prstGeom prst="rect">
            <a:avLst/>
          </a:prstGeom>
          <a:noFill/>
        </p:spPr>
      </p:pic>
      <p:pic>
        <p:nvPicPr>
          <p:cNvPr id="6146" name="Picture 2" descr="C:\Users\Peter J. Panopoulos\Pictures\Saved Pictures\hydroponics images\Somhydro_evolution_digital_fan_set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22298"/>
            <a:ext cx="3993928" cy="4354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all Growing Systems &amp; Subsystems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170" name="Picture 2" descr="C:\Users\Peter J. Panopoulos\Pictures\Saved Pictures\hydroponics images\hydria-clima-weather-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799" y="2133600"/>
            <a:ext cx="5080001" cy="3810000"/>
          </a:xfrm>
          <a:prstGeom prst="rect">
            <a:avLst/>
          </a:prstGeom>
          <a:noFill/>
        </p:spPr>
      </p:pic>
      <p:pic>
        <p:nvPicPr>
          <p:cNvPr id="7171" name="Picture 3" descr="C:\Users\Peter J. Panopoulos\Pictures\Saved Pictures\hydroponics images\WirelessSens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153742"/>
            <a:ext cx="2535415" cy="3789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Systems. Technology to grow with. Lumens³® of </a:t>
            </a:r>
            <a:r>
              <a:rPr lang="en-US" sz="2400" dirty="0" err="1"/>
              <a:t>Uriel</a:t>
            </a:r>
            <a:r>
              <a:rPr lang="en-US" sz="2400" dirty="0"/>
              <a:t> Corporation®.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194" name="Picture 2" descr="C:\Users\Peter J. Panopoulos\Pictures\Saved Pictures\hydroponics images\Green-Studios-Green-Wall-Leban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2362200" cy="2176087"/>
          </a:xfrm>
          <a:prstGeom prst="rect">
            <a:avLst/>
          </a:prstGeom>
          <a:noFill/>
        </p:spPr>
      </p:pic>
      <p:pic>
        <p:nvPicPr>
          <p:cNvPr id="8195" name="Picture 3" descr="C:\Users\Peter J. Panopoulos\Pictures\Saved Pictures\hydroponics images\hydroponics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849121"/>
            <a:ext cx="3086100" cy="2182091"/>
          </a:xfrm>
          <a:prstGeom prst="rect">
            <a:avLst/>
          </a:prstGeom>
          <a:noFill/>
        </p:spPr>
      </p:pic>
      <p:pic>
        <p:nvPicPr>
          <p:cNvPr id="8196" name="Picture 4" descr="D:\Data\Business Documents\Due Diligence Subsidiaries\Lighting-Power-Products\Grow System Images\thD5L2F35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849121"/>
            <a:ext cx="2604331" cy="1752600"/>
          </a:xfrm>
          <a:prstGeom prst="rect">
            <a:avLst/>
          </a:prstGeom>
          <a:noFill/>
        </p:spPr>
      </p:pic>
      <p:pic>
        <p:nvPicPr>
          <p:cNvPr id="8197" name="Picture 5" descr="D:\Data\Business Documents\Due Diligence Subsidiaries\Lighting-Power-Products\Grow System Images\Sea-of-Green-Marijuana-Growing-Techniq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216890"/>
            <a:ext cx="3567112" cy="1975631"/>
          </a:xfrm>
          <a:prstGeom prst="rect">
            <a:avLst/>
          </a:prstGeom>
          <a:noFill/>
        </p:spPr>
      </p:pic>
      <p:pic>
        <p:nvPicPr>
          <p:cNvPr id="8198" name="Picture 6" descr="D:\Data\Business Documents\Due Diligence Subsidiaries\Lighting-Power-Products\Grow System Images\Claber 8053 Oasis 4-Programs 20 Plants Garden Automatic Drip Watering System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228604"/>
            <a:ext cx="1905000" cy="1963918"/>
          </a:xfrm>
          <a:prstGeom prst="rect">
            <a:avLst/>
          </a:prstGeom>
          <a:noFill/>
        </p:spPr>
      </p:pic>
      <p:pic>
        <p:nvPicPr>
          <p:cNvPr id="8199" name="Picture 7" descr="C:\Users\Peter J. Panopoulos\Pictures\Saved Pictures\Rose Bouquet\rose bouqu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754121"/>
            <a:ext cx="25908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2895600"/>
            <a:ext cx="8486336" cy="230124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Advanced Grow Lighting &amp; Sensing Systems from Lumens³® of </a:t>
            </a:r>
            <a:r>
              <a:rPr lang="en-US" sz="2800" dirty="0" err="1"/>
              <a:t>uriel</a:t>
            </a:r>
            <a:r>
              <a:rPr lang="en-US" sz="2800" dirty="0"/>
              <a:t> corporation® ARE exclusively integrated With </a:t>
            </a:r>
            <a:r>
              <a:rPr lang="en-US" sz="2800" dirty="0" err="1"/>
              <a:t>SensorS</a:t>
            </a:r>
            <a:r>
              <a:rPr lang="en-US" sz="2800" dirty="0"/>
              <a:t> &amp; actuated Devices for complete control over growing operations with one integrated system.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050" y="457200"/>
            <a:ext cx="5205750" cy="22306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Point of Contact: </a:t>
            </a:r>
            <a:br>
              <a:rPr lang="en-US" dirty="0"/>
            </a:br>
            <a:r>
              <a:rPr lang="en-US" dirty="0"/>
              <a:t>Peter J. Panopoulos, President, CEO, Founder</a:t>
            </a:r>
            <a:br>
              <a:rPr lang="en-US" dirty="0"/>
            </a:br>
            <a:r>
              <a:rPr lang="en-US" dirty="0" err="1"/>
              <a:t>Uriel</a:t>
            </a:r>
            <a:r>
              <a:rPr lang="en-US" dirty="0"/>
              <a:t> Corporation® </a:t>
            </a:r>
            <a:br>
              <a:rPr lang="en-US" dirty="0"/>
            </a:br>
            <a:r>
              <a:rPr lang="en-US" dirty="0">
                <a:hlinkClick r:id="rId2"/>
              </a:rPr>
              <a:t>www.lumenscubed.com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Lighting &amp; Sensing Systems Subsidiary</a:t>
            </a:r>
            <a:br>
              <a:rPr lang="en-US" dirty="0"/>
            </a:br>
            <a:r>
              <a:rPr lang="en-US" dirty="0"/>
              <a:t>One Westbrook Corporate Center, Suite 300</a:t>
            </a:r>
            <a:br>
              <a:rPr lang="en-US" dirty="0"/>
            </a:br>
            <a:r>
              <a:rPr lang="en-US" dirty="0"/>
              <a:t>Westchester, IL 60154-5709</a:t>
            </a:r>
            <a:br>
              <a:rPr lang="en-US" dirty="0"/>
            </a:br>
            <a:r>
              <a:rPr lang="en-US" dirty="0"/>
              <a:t>management@urielcorporation.com</a:t>
            </a:r>
            <a:br>
              <a:rPr lang="en-US" dirty="0"/>
            </a:br>
            <a:r>
              <a:rPr lang="en-US" dirty="0"/>
              <a:t>1 (708) 598-7314</a:t>
            </a:r>
          </a:p>
        </p:txBody>
      </p:sp>
      <p:pic>
        <p:nvPicPr>
          <p:cNvPr id="6" name="Picture 5" descr="lumensblackbkg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304800"/>
            <a:ext cx="2286000" cy="24268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5344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Deep Water Culture Growing 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pic>
        <p:nvPicPr>
          <p:cNvPr id="2050" name="Picture 2" descr="D:\Data\Business Documents\Due Diligence Subsidiaries\Lighting-Power-Products\Grow System Images\Animated Hydro Systems  and Diagrams\watercultur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267200"/>
            <a:ext cx="2946399" cy="2209800"/>
          </a:xfrm>
          <a:prstGeom prst="rect">
            <a:avLst/>
          </a:prstGeom>
          <a:noFill/>
        </p:spPr>
      </p:pic>
      <p:pic>
        <p:nvPicPr>
          <p:cNvPr id="2051" name="Picture 3" descr="D:\Data\Business Documents\Due Diligence Subsidiaries\Lighting-Power-Products\Grow System Images\Animated Hydro Systems  and Diagrams\water-cul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033616"/>
            <a:ext cx="3886200" cy="2519584"/>
          </a:xfrm>
          <a:prstGeom prst="rect">
            <a:avLst/>
          </a:prstGeom>
          <a:noFill/>
        </p:spPr>
      </p:pic>
      <p:pic>
        <p:nvPicPr>
          <p:cNvPr id="2052" name="Picture 4" descr="D:\Data\Business Documents\Due Diligence Subsidiaries\Lighting-Power-Products\Grow System Images\Animated Hydro Systems  and Diagrams\Deep Water Culture-DWC-bubble_bucket_sy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6860" y="2209800"/>
            <a:ext cx="2131540" cy="1600200"/>
          </a:xfrm>
          <a:prstGeom prst="rect">
            <a:avLst/>
          </a:prstGeom>
          <a:noFill/>
        </p:spPr>
      </p:pic>
      <p:pic>
        <p:nvPicPr>
          <p:cNvPr id="2055" name="Picture 7" descr="D:\Data\Business Documents\Due Diligence Subsidiaries\Lighting-Power-Products\Grow System Images\Animated Hydro Systems  and Diagrams\dwc-diagram-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6451" y="2209800"/>
            <a:ext cx="1879349" cy="1600200"/>
          </a:xfrm>
          <a:prstGeom prst="rect">
            <a:avLst/>
          </a:prstGeom>
          <a:noFill/>
        </p:spPr>
      </p:pic>
      <p:pic>
        <p:nvPicPr>
          <p:cNvPr id="2056" name="Picture 8" descr="D:\Data\Business Documents\Due Diligence Subsidiaries\Lighting-Power-Products\Grow System Images\Animated Hydro Systems  and Diagrams\Deep-Water-Culture-Diagram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2209800"/>
            <a:ext cx="3124200" cy="1586132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Drip Water Culture Growing 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pic>
        <p:nvPicPr>
          <p:cNvPr id="3074" name="Picture 2" descr="D:\Data\Business Documents\Due Diligence Subsidiaries\Lighting-Power-Products\Grow System Images\Animated Hydro Systems  and Diagrams\drip-300x19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52950"/>
            <a:ext cx="2857500" cy="1847850"/>
          </a:xfrm>
          <a:prstGeom prst="rect">
            <a:avLst/>
          </a:prstGeom>
          <a:noFill/>
        </p:spPr>
      </p:pic>
      <p:pic>
        <p:nvPicPr>
          <p:cNvPr id="3075" name="Picture 3" descr="D:\Data\Business Documents\Due Diligence Subsidiaries\Lighting-Power-Products\Grow System Images\Animated Hydro Systems  and Diagrams\dripsmal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190750"/>
            <a:ext cx="2438400" cy="1828800"/>
          </a:xfrm>
          <a:prstGeom prst="rect">
            <a:avLst/>
          </a:prstGeom>
          <a:noFill/>
        </p:spPr>
      </p:pic>
      <p:pic>
        <p:nvPicPr>
          <p:cNvPr id="3077" name="Picture 5" descr="D:\Data\Business Documents\Due Diligence Subsidiaries\Lighting-Power-Products\Grow System Images\Animated Hydro Systems  and Diagrams\drip-system-diagram-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450" y="2190750"/>
            <a:ext cx="4552950" cy="41148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2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Ebb &amp; Flow Water Culture Growing 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pic>
        <p:nvPicPr>
          <p:cNvPr id="12" name="Content Placeholder 11" descr="ebb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2113392"/>
            <a:ext cx="6019800" cy="2382408"/>
          </a:xfrm>
        </p:spPr>
      </p:pic>
      <p:pic>
        <p:nvPicPr>
          <p:cNvPr id="4099" name="Picture 3" descr="D:\Data\Business Documents\Due Diligence Subsidiaries\Lighting-Power-Products\Grow System Images\Animated Hydro Systems  and Diagrams\ebbsmal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876800"/>
            <a:ext cx="2057400" cy="1543051"/>
          </a:xfrm>
          <a:prstGeom prst="rect">
            <a:avLst/>
          </a:prstGeom>
          <a:noFill/>
        </p:spPr>
      </p:pic>
      <p:pic>
        <p:nvPicPr>
          <p:cNvPr id="4100" name="Picture 4" descr="D:\Data\Business Documents\Due Diligence Subsidiaries\Lighting-Power-Products\Grow System Images\Animated Hydro Systems  and Diagrams\flood-drain-diagram-movi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7400"/>
            <a:ext cx="2590800" cy="2520339"/>
          </a:xfrm>
          <a:prstGeom prst="rect">
            <a:avLst/>
          </a:prstGeom>
          <a:noFill/>
        </p:spPr>
      </p:pic>
      <p:pic>
        <p:nvPicPr>
          <p:cNvPr id="4101" name="Picture 5" descr="D:\Data\Business Documents\Due Diligence Subsidiaries\Lighting-Power-Products\Grow System Images\Animated Hydro Systems  and Diagrams\ebb and flow-flood-and-dra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800600"/>
            <a:ext cx="2895600" cy="1583660"/>
          </a:xfrm>
          <a:prstGeom prst="rect">
            <a:avLst/>
          </a:prstGeom>
          <a:noFill/>
        </p:spPr>
      </p:pic>
      <p:pic>
        <p:nvPicPr>
          <p:cNvPr id="4105" name="Picture 9" descr="D:\Data\Business Documents\Due Diligence Subsidiaries\Lighting-Power-Products\Grow System Images\Animated Hydro Systems  and Diagrams\Ebb-and-Flow-System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953000"/>
            <a:ext cx="3200400" cy="1477108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Nutrient Film Technique (NFT) Water Culture Growing 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pic>
        <p:nvPicPr>
          <p:cNvPr id="5127" name="Picture 7" descr="D:\Data\Business Documents\Due Diligence Subsidiaries\Lighting-Power-Products\Grow System Images\Animated Hydro Systems  and Diagrams\nft-hydro-diagram-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39369"/>
            <a:ext cx="2362200" cy="2070632"/>
          </a:xfrm>
          <a:prstGeom prst="rect">
            <a:avLst/>
          </a:prstGeom>
          <a:noFill/>
        </p:spPr>
      </p:pic>
      <p:pic>
        <p:nvPicPr>
          <p:cNvPr id="5128" name="Picture 8" descr="D:\Data\Business Documents\Due Diligence Subsidiaries\Lighting-Power-Products\Grow System Images\Animated Hydro Systems  and Diagrams\Nutrient-Film-Technique-for-Hydroponic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52600"/>
            <a:ext cx="3124200" cy="2052325"/>
          </a:xfrm>
          <a:prstGeom prst="rect">
            <a:avLst/>
          </a:prstGeom>
          <a:noFill/>
        </p:spPr>
      </p:pic>
      <p:pic>
        <p:nvPicPr>
          <p:cNvPr id="5129" name="Picture 9" descr="D:\Data\Business Documents\Due Diligence Subsidiaries\Lighting-Power-Products\Grow System Images\Animated Hydro Systems  and Diagrams\Continuous-Flow-Grow-Hydroponically-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038600"/>
            <a:ext cx="3699831" cy="2286000"/>
          </a:xfrm>
          <a:prstGeom prst="rect">
            <a:avLst/>
          </a:prstGeom>
          <a:noFill/>
        </p:spPr>
      </p:pic>
      <p:pic>
        <p:nvPicPr>
          <p:cNvPr id="5130" name="Picture 10" descr="D:\Data\Business Documents\Due Diligence Subsidiaries\Lighting-Power-Products\Grow System Images\Animated Hydro Systems  and Diagrams\nftani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038600"/>
            <a:ext cx="3124200" cy="234315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Various Water Culture Growing 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pic>
        <p:nvPicPr>
          <p:cNvPr id="13314" name="Picture 2" descr="D:\Data\Business Documents\Due Diligence Subsidiaries\Lighting-Power-Products\Grow System Images\Hydro Systems\hyd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3246120"/>
            <a:ext cx="2133600" cy="1706880"/>
          </a:xfrm>
          <a:prstGeom prst="rect">
            <a:avLst/>
          </a:prstGeom>
          <a:noFill/>
        </p:spPr>
      </p:pic>
      <p:pic>
        <p:nvPicPr>
          <p:cNvPr id="13315" name="Picture 3" descr="D:\Data\Business Documents\Due Diligence Subsidiaries\Lighting-Power-Products\Grow System Images\Hydro Systems\Oxygen Pot Ebb &amp; Flow syst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1" y="4953000"/>
            <a:ext cx="1524000" cy="1524000"/>
          </a:xfrm>
          <a:prstGeom prst="rect">
            <a:avLst/>
          </a:prstGeom>
          <a:noFill/>
        </p:spPr>
      </p:pic>
      <p:pic>
        <p:nvPicPr>
          <p:cNvPr id="13316" name="Picture 4" descr="D:\Data\Business Documents\Due Diligence Subsidiaries\Lighting-Power-Products\Grow System Images\Hydro Systems\RF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276600"/>
            <a:ext cx="1514167" cy="1676400"/>
          </a:xfrm>
          <a:prstGeom prst="rect">
            <a:avLst/>
          </a:prstGeom>
          <a:noFill/>
        </p:spPr>
      </p:pic>
      <p:pic>
        <p:nvPicPr>
          <p:cNvPr id="13317" name="Picture 5" descr="D:\Data\Business Documents\Due Diligence Subsidiaries\Lighting-Power-Products\Grow System Images\Hydro Systems\S-96d4p-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19363" y="10052451"/>
            <a:ext cx="11149703" cy="8919762"/>
          </a:xfrm>
          <a:prstGeom prst="rect">
            <a:avLst/>
          </a:prstGeom>
          <a:noFill/>
        </p:spPr>
      </p:pic>
      <p:pic>
        <p:nvPicPr>
          <p:cNvPr id="13318" name="Picture 6" descr="D:\Data\Business Documents\Due Diligence Subsidiaries\Lighting-Power-Products\Grow System Images\Hydro Systems\sur_mesu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905000"/>
            <a:ext cx="2162429" cy="1371600"/>
          </a:xfrm>
          <a:prstGeom prst="rect">
            <a:avLst/>
          </a:prstGeom>
          <a:noFill/>
        </p:spPr>
      </p:pic>
      <p:pic>
        <p:nvPicPr>
          <p:cNvPr id="13319" name="Picture 7" descr="D:\Data\Business Documents\Due Diligence Subsidiaries\Lighting-Power-Products\Grow System Images\Hydro Systems\waterfar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1" y="4953000"/>
            <a:ext cx="1340202" cy="1524000"/>
          </a:xfrm>
          <a:prstGeom prst="rect">
            <a:avLst/>
          </a:prstGeom>
          <a:noFill/>
        </p:spPr>
      </p:pic>
      <p:pic>
        <p:nvPicPr>
          <p:cNvPr id="13320" name="Picture 8" descr="D:\Data\Business Documents\Due Diligence Subsidiaries\Lighting-Power-Products\Grow System Images\Hydro Systems\waterpac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4953000"/>
            <a:ext cx="1541619" cy="1524000"/>
          </a:xfrm>
          <a:prstGeom prst="rect">
            <a:avLst/>
          </a:prstGeom>
          <a:noFill/>
        </p:spPr>
      </p:pic>
      <p:pic>
        <p:nvPicPr>
          <p:cNvPr id="13321" name="Picture 9" descr="D:\Data\Business Documents\Due Diligence Subsidiaries\Lighting-Power-Products\Grow System Images\Hydro Systems\aero - Copy - Copy - Copy - Cop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1" y="1905000"/>
            <a:ext cx="1621826" cy="1371600"/>
          </a:xfrm>
          <a:prstGeom prst="rect">
            <a:avLst/>
          </a:prstGeom>
          <a:noFill/>
        </p:spPr>
      </p:pic>
      <p:pic>
        <p:nvPicPr>
          <p:cNvPr id="13322" name="Picture 10" descr="D:\Data\Business Documents\Due Diligence Subsidiaries\Lighting-Power-Products\Grow System Images\Hydro Systems\aerofarm2 - Copy - Copy - Cop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4953000"/>
            <a:ext cx="1606627" cy="1524000"/>
          </a:xfrm>
          <a:prstGeom prst="rect">
            <a:avLst/>
          </a:prstGeom>
          <a:noFill/>
        </p:spPr>
      </p:pic>
      <p:pic>
        <p:nvPicPr>
          <p:cNvPr id="13323" name="Picture 11" descr="D:\Data\Business Documents\Due Diligence Subsidiaries\Lighting-Power-Products\Grow System Images\Hydro Systems\aeroflo10 - Copy - Cop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14801" y="1905000"/>
            <a:ext cx="1714500" cy="1371600"/>
          </a:xfrm>
          <a:prstGeom prst="rect">
            <a:avLst/>
          </a:prstGeom>
          <a:noFill/>
        </p:spPr>
      </p:pic>
      <p:pic>
        <p:nvPicPr>
          <p:cNvPr id="13324" name="Picture 12" descr="D:\Data\Business Documents\Due Diligence Subsidiaries\Lighting-Power-Products\Grow System Images\Hydro Systems\aeroflo20 - Copy - Copy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62200" y="1905000"/>
            <a:ext cx="1818407" cy="1371600"/>
          </a:xfrm>
          <a:prstGeom prst="rect">
            <a:avLst/>
          </a:prstGeom>
          <a:noFill/>
        </p:spPr>
      </p:pic>
      <p:pic>
        <p:nvPicPr>
          <p:cNvPr id="13325" name="Picture 13" descr="D:\Data\Business Documents\Due Diligence Subsidiaries\Lighting-Power-Products\Grow System Images\Hydro Systems\aeroflo6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62200" y="3276600"/>
            <a:ext cx="2716391" cy="1676400"/>
          </a:xfrm>
          <a:prstGeom prst="rect">
            <a:avLst/>
          </a:prstGeom>
          <a:noFill/>
        </p:spPr>
      </p:pic>
      <p:pic>
        <p:nvPicPr>
          <p:cNvPr id="13326" name="Picture 14" descr="D:\Data\Business Documents\Due Diligence Subsidiaries\Lighting-Power-Products\Grow System Images\Hydro Systems\ecogrowe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1" y="4953000"/>
            <a:ext cx="1371600" cy="1518558"/>
          </a:xfrm>
          <a:prstGeom prst="rect">
            <a:avLst/>
          </a:prstGeom>
          <a:noFill/>
        </p:spPr>
      </p:pic>
      <p:pic>
        <p:nvPicPr>
          <p:cNvPr id="13327" name="Picture 15" descr="D:\Data\Business Documents\Due Diligence Subsidiaries\Lighting-Power-Products\Grow System Images\Hydro Systems\ebb-grow-avec-pots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77000" y="3276600"/>
            <a:ext cx="2514599" cy="1676400"/>
          </a:xfrm>
          <a:prstGeom prst="rect">
            <a:avLst/>
          </a:prstGeom>
          <a:noFill/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4" name="Picture 2" descr="C:\Users\Peter J. Panopoulos\Pictures\Saved Pictures\hydroponics images\AutoPot-6-Pot-System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91400" y="1905000"/>
            <a:ext cx="1600200" cy="1387475"/>
          </a:xfrm>
          <a:prstGeom prst="rect">
            <a:avLst/>
          </a:prstGeom>
          <a:noFill/>
        </p:spPr>
      </p:pic>
      <p:pic>
        <p:nvPicPr>
          <p:cNvPr id="3075" name="Picture 3" descr="C:\Users\Peter J. Panopoulos\Pictures\Saved Pictures\hydroponics images\AutoPot48PotSystem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43800" y="4953001"/>
            <a:ext cx="1447800" cy="152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Various Water Pump, pH Dosage, &amp; Nutrient Dosage 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pic>
        <p:nvPicPr>
          <p:cNvPr id="13317" name="Picture 5" descr="D:\Data\Business Documents\Due Diligence Subsidiaries\Lighting-Power-Products\Grow System Images\Hydro Systems\S-96d4p-Wh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19363" y="10052451"/>
            <a:ext cx="11149703" cy="8919762"/>
          </a:xfrm>
          <a:prstGeom prst="rect">
            <a:avLst/>
          </a:prstGeom>
          <a:noFill/>
        </p:spPr>
      </p:pic>
      <p:pic>
        <p:nvPicPr>
          <p:cNvPr id="15362" name="Picture 2" descr="D:\Data\Business Documents\Due Diligence Subsidiaries\Lighting-Power-Products\Grow System Images\Pumps, Controllers - Nutrient and Water\EcoPlus 1500 Elite Submersible Pu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5777355"/>
            <a:ext cx="914400" cy="914400"/>
          </a:xfrm>
          <a:prstGeom prst="rect">
            <a:avLst/>
          </a:prstGeom>
          <a:noFill/>
        </p:spPr>
      </p:pic>
      <p:pic>
        <p:nvPicPr>
          <p:cNvPr id="15363" name="Picture 3" descr="D:\Data\Business Documents\Due Diligence Subsidiaries\Lighting-Power-Products\Grow System Images\Pumps, Controllers - Nutrient and Water\EcoPlus Eco 633 GPH Submersible Pu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070" y="5777355"/>
            <a:ext cx="991330" cy="928245"/>
          </a:xfrm>
          <a:prstGeom prst="rect">
            <a:avLst/>
          </a:prstGeom>
          <a:noFill/>
        </p:spPr>
      </p:pic>
      <p:pic>
        <p:nvPicPr>
          <p:cNvPr id="15364" name="Picture 4" descr="D:\Data\Business Documents\Due Diligence Subsidiaries\Lighting-Power-Products\Grow System Images\Pumps, Controllers - Nutrient and Water\EcoPlus Eco 3170 Submersible Pum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5767566"/>
            <a:ext cx="1219930" cy="924189"/>
          </a:xfrm>
          <a:prstGeom prst="rect">
            <a:avLst/>
          </a:prstGeom>
          <a:noFill/>
        </p:spPr>
      </p:pic>
      <p:pic>
        <p:nvPicPr>
          <p:cNvPr id="15366" name="Picture 6" descr="D:\Data\Business Documents\Due Diligence Subsidiaries\Lighting-Power-Products\Grow System Images\Pumps, Controllers - Nutrient and Water\Greeniq Smart Garden Hub 6 Zone Wi-fi Irrigation Controller Parrot-Koubachi Plant Sensors-Netatmo Weath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186555"/>
            <a:ext cx="1143000" cy="1143000"/>
          </a:xfrm>
          <a:prstGeom prst="rect">
            <a:avLst/>
          </a:prstGeom>
          <a:noFill/>
        </p:spPr>
      </p:pic>
      <p:pic>
        <p:nvPicPr>
          <p:cNvPr id="15367" name="Picture 7" descr="D:\Data\Business Documents\Due Diligence Subsidiaries\Lighting-Power-Products\Grow System Images\Pumps, Controllers - Nutrient and Water\Milwaukee MC720 pH Controller with Dosing Pump Ki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1738755"/>
            <a:ext cx="1295400" cy="1295400"/>
          </a:xfrm>
          <a:prstGeom prst="rect">
            <a:avLst/>
          </a:prstGeom>
          <a:noFill/>
        </p:spPr>
      </p:pic>
      <p:pic>
        <p:nvPicPr>
          <p:cNvPr id="15368" name="Picture 8" descr="D:\Data\Business Documents\Due Diligence Subsidiaries\Lighting-Power-Products\Grow System Images\Pumps, Controllers - Nutrient and Water\Peristaltic Pump Module, delivers nutrients, additives, pH solution, needs controlle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3200170"/>
            <a:ext cx="957993" cy="1129385"/>
          </a:xfrm>
          <a:prstGeom prst="rect">
            <a:avLst/>
          </a:prstGeom>
          <a:noFill/>
        </p:spPr>
      </p:pic>
      <p:pic>
        <p:nvPicPr>
          <p:cNvPr id="15369" name="Picture 9" descr="D:\Data\Business Documents\Due Diligence Subsidiaries\Lighting-Power-Products\Grow System Images\Pumps, Controllers - Nutrient and Water\Rachio Smart Sprinkler Controller, 8 Zone adjust sprinklers from phone, or laptop, adapts to weather 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5777355"/>
            <a:ext cx="924655" cy="924655"/>
          </a:xfrm>
          <a:prstGeom prst="rect">
            <a:avLst/>
          </a:prstGeom>
          <a:noFill/>
        </p:spPr>
      </p:pic>
      <p:pic>
        <p:nvPicPr>
          <p:cNvPr id="15370" name="Picture 10" descr="D:\Data\Business Documents\Due Diligence Subsidiaries\Lighting-Power-Products\Grow System Images\Pumps, Controllers - Nutrient and Water\Wifi Aquatimer-Water 4 locations from one fauc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4939155"/>
            <a:ext cx="1839055" cy="627731"/>
          </a:xfrm>
          <a:prstGeom prst="rect">
            <a:avLst/>
          </a:prstGeom>
          <a:noFill/>
        </p:spPr>
      </p:pic>
      <p:pic>
        <p:nvPicPr>
          <p:cNvPr id="15371" name="Picture 11" descr="D:\Data\Business Documents\Due Diligence Subsidiaries\Lighting-Power-Products\Grow System Images\Pumps, Controllers - Nutrient and Water\Wireless Hydropods Nutrient Controller, EC, pH, temp, water level, auto control of nutirents and pH, smartphon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7658" y="3186555"/>
            <a:ext cx="969542" cy="1143000"/>
          </a:xfrm>
          <a:prstGeom prst="rect">
            <a:avLst/>
          </a:prstGeom>
          <a:noFill/>
        </p:spPr>
      </p:pic>
      <p:pic>
        <p:nvPicPr>
          <p:cNvPr id="15372" name="Picture 12" descr="D:\Data\Business Documents\Due Diligence Subsidiaries\Lighting-Power-Products\Grow System Images\Pumps, Controllers - Nutrient and Water\Agrowtek-AgrowDose AD1-50 Dosing Pump 50mL-min Peristalti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1692781"/>
            <a:ext cx="990600" cy="1112774"/>
          </a:xfrm>
          <a:prstGeom prst="rect">
            <a:avLst/>
          </a:prstGeom>
          <a:noFill/>
        </p:spPr>
      </p:pic>
      <p:pic>
        <p:nvPicPr>
          <p:cNvPr id="15373" name="Picture 13" descr="D:\Data\Business Documents\Due Diligence Subsidiaries\Lighting-Power-Products\Grow System Images\Pumps, Controllers - Nutrient and Water\Agrowtek-AgrowDose AD2-50 DUAL Dosing Pump Peristaltic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2949144"/>
            <a:ext cx="990600" cy="770811"/>
          </a:xfrm>
          <a:prstGeom prst="rect">
            <a:avLst/>
          </a:prstGeom>
          <a:noFill/>
        </p:spPr>
      </p:pic>
      <p:pic>
        <p:nvPicPr>
          <p:cNvPr id="15374" name="Picture 14" descr="D:\Data\Business Documents\Due Diligence Subsidiaries\Lighting-Power-Products\Grow System Images\Pumps, Controllers - Nutrient and Water\Agrowtek-AgrowDose AD4-50 QUAD Dosing Pump Peristaltic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3948555"/>
            <a:ext cx="1725154" cy="759068"/>
          </a:xfrm>
          <a:prstGeom prst="rect">
            <a:avLst/>
          </a:prstGeom>
          <a:noFill/>
        </p:spPr>
      </p:pic>
      <p:pic>
        <p:nvPicPr>
          <p:cNvPr id="15375" name="Picture 15" descr="D:\Data\Business Documents\Due Diligence Subsidiaries\Lighting-Power-Products\Grow System Images\Pumps, Controllers - Nutrient and Water\Bluelab BLU8004 - pH Controller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62600" y="1738755"/>
            <a:ext cx="1295400" cy="1295400"/>
          </a:xfrm>
          <a:prstGeom prst="rect">
            <a:avLst/>
          </a:prstGeom>
          <a:noFill/>
        </p:spPr>
      </p:pic>
      <p:pic>
        <p:nvPicPr>
          <p:cNvPr id="15376" name="Picture 16" descr="D:\Data\Business Documents\Due Diligence Subsidiaries\Lighting-Power-Products\Grow System Images\Pumps, Controllers - Nutrient and Water\BlueLab Dosetronic Peridoser Kit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38600" y="1738755"/>
            <a:ext cx="1295400" cy="1295400"/>
          </a:xfrm>
          <a:prstGeom prst="rect">
            <a:avLst/>
          </a:prstGeom>
          <a:noFill/>
        </p:spPr>
      </p:pic>
      <p:pic>
        <p:nvPicPr>
          <p:cNvPr id="15377" name="Picture 17" descr="D:\Data\Business Documents\Due Diligence Subsidiaries\Lighting-Power-Products\Grow System Images\Pumps, Controllers - Nutrient and Water\Claber 8053 Oasis 4-Programs 20 Plants Garden Automatic Drip Watering System-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62800" y="1724071"/>
            <a:ext cx="1752600" cy="1314450"/>
          </a:xfrm>
          <a:prstGeom prst="rect">
            <a:avLst/>
          </a:prstGeom>
          <a:noFill/>
        </p:spPr>
      </p:pic>
      <p:pic>
        <p:nvPicPr>
          <p:cNvPr id="15378" name="Picture 18" descr="D:\Data\Business Documents\Due Diligence Subsidiaries\Lighting-Power-Products\Grow System Images\Pumps, Controllers - Nutrient and Water\CobraCo 6000-SM Plant Sitter Automatic Plant Watering System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90800" y="4481955"/>
            <a:ext cx="1066799" cy="1066799"/>
          </a:xfrm>
          <a:prstGeom prst="rect">
            <a:avLst/>
          </a:prstGeom>
          <a:noFill/>
        </p:spPr>
      </p:pic>
      <p:pic>
        <p:nvPicPr>
          <p:cNvPr id="15379" name="Picture 19" descr="D:\Data\Business Documents\Due Diligence Subsidiaries\Lighting-Power-Products\Grow System Images\Pumps, Controllers - Nutrient and Water\Genesis Hydroponic Nutrient Doser by Sustainable Microfarms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10200" y="3186555"/>
            <a:ext cx="3505200" cy="3505200"/>
          </a:xfrm>
          <a:prstGeom prst="rect">
            <a:avLst/>
          </a:prstGeom>
          <a:noFill/>
        </p:spPr>
      </p:pic>
      <p:pic>
        <p:nvPicPr>
          <p:cNvPr id="15380" name="Picture 20" descr="D:\Data\Business Documents\Due Diligence Subsidiaries\Lighting-Power-Products\Grow System Images\Pumps, Controllers - Nutrient and Water\Sentinel Modular Ebb and Flow Controller MEF-1 controls 6-48 plant systems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886200" y="4481955"/>
            <a:ext cx="1066800" cy="1066800"/>
          </a:xfrm>
          <a:prstGeom prst="rect">
            <a:avLst/>
          </a:prstGeom>
          <a:noFill/>
        </p:spPr>
      </p:pic>
      <p:pic>
        <p:nvPicPr>
          <p:cNvPr id="15381" name="Picture 21" descr="D:\Data\Business Documents\Due Diligence Subsidiaries\Lighting-Power-Products\Grow System Images\Controllers-pH\Autopilot Digital pH Controller - Doser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371600" y="1738755"/>
            <a:ext cx="1066800" cy="1066800"/>
          </a:xfrm>
          <a:prstGeom prst="rect">
            <a:avLst/>
          </a:prstGeom>
          <a:noFill/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Uriel</a:t>
            </a:r>
            <a:r>
              <a:rPr lang="en-US" sz="2400" dirty="0"/>
              <a:t> Corporation’s Advanced Grow Lighting &amp; Sensing Systems Integrate with, Control &amp; Actuate Various Water Chiller &amp; Water Heater Systems automatically &amp; manually through </a:t>
            </a:r>
            <a:r>
              <a:rPr lang="en-US" sz="2400" dirty="0" err="1"/>
              <a:t>smartphones</a:t>
            </a:r>
            <a:r>
              <a:rPr lang="en-US" sz="2400" dirty="0"/>
              <a:t> &amp; computers.</a:t>
            </a:r>
          </a:p>
        </p:txBody>
      </p:sp>
      <p:pic>
        <p:nvPicPr>
          <p:cNvPr id="13317" name="Picture 5" descr="D:\Data\Business Documents\Due Diligence Subsidiaries\Lighting-Power-Products\Grow System Images\Hydro Systems\S-96d4p-Wh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19363" y="10052451"/>
            <a:ext cx="11149703" cy="8919762"/>
          </a:xfrm>
          <a:prstGeom prst="rect">
            <a:avLst/>
          </a:prstGeom>
          <a:noFill/>
        </p:spPr>
      </p:pic>
      <p:pic>
        <p:nvPicPr>
          <p:cNvPr id="16386" name="Picture 2" descr="D:\Data\Business Documents\Due Diligence Subsidiaries\Lighting-Power-Products\Grow System Images\Water - Chiller - Heater\EcoPlus Water Chiller - 1H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05000"/>
            <a:ext cx="2953754" cy="2040775"/>
          </a:xfrm>
          <a:prstGeom prst="rect">
            <a:avLst/>
          </a:prstGeom>
          <a:noFill/>
        </p:spPr>
      </p:pic>
      <p:pic>
        <p:nvPicPr>
          <p:cNvPr id="16387" name="Picture 3" descr="D:\Data\Business Documents\Due Diligence Subsidiaries\Lighting-Power-Products\Grow System Images\Water - Chiller - Heater\Elemental H2O Chiller, 1-10 H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905001"/>
            <a:ext cx="2057400" cy="2057400"/>
          </a:xfrm>
          <a:prstGeom prst="rect">
            <a:avLst/>
          </a:prstGeom>
          <a:noFill/>
        </p:spPr>
      </p:pic>
      <p:pic>
        <p:nvPicPr>
          <p:cNvPr id="16388" name="Picture 4" descr="D:\Data\Business Documents\Due Diligence Subsidiaries\Lighting-Power-Products\Grow System Images\Water - Chiller - Heater\Glass Reservoir Heater 100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191000"/>
            <a:ext cx="2057400" cy="2057400"/>
          </a:xfrm>
          <a:prstGeom prst="rect">
            <a:avLst/>
          </a:prstGeom>
          <a:noFill/>
        </p:spPr>
      </p:pic>
      <p:pic>
        <p:nvPicPr>
          <p:cNvPr id="16389" name="Picture 5" descr="D:\Data\Business Documents\Due Diligence Subsidiaries\Lighting-Power-Products\Grow System Images\Water - Chiller - Heater\Titanium Submersible Reservoir Hea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191000"/>
            <a:ext cx="2057400" cy="20574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A2B6-AE64-4E27-AB94-3E473FB5F8F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619</TotalTime>
  <Words>810</Words>
  <Application>Microsoft Office PowerPoint</Application>
  <PresentationFormat>On-screen Show (4:3)</PresentationFormat>
  <Paragraphs>48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Franklin Gothic Book</vt:lpstr>
      <vt:lpstr>Wingdings 2</vt:lpstr>
      <vt:lpstr>Technic</vt:lpstr>
      <vt:lpstr>Advanced Grow Lighting &amp; Sensing Systems from Lumens³® of uriel corporation® ARE exclusively integrateD With SensorS &amp; actuated Devices for complete control over growing operations with one integrated system.</vt:lpstr>
      <vt:lpstr>Uriel Corporation’s Advanced Grow Lighting &amp; Sensing Systems Integrate with, Control &amp; Actuate Aeroponics Growing Systems automatically &amp; manually through smartphones &amp; computers.</vt:lpstr>
      <vt:lpstr>Uriel Corporation’s Advanced Grow Lighting &amp; Sensing Systems Integrate with, Control &amp; Actuate Deep Water Culture Growing Systems automatically &amp; manually through smartphones &amp; computers.</vt:lpstr>
      <vt:lpstr>Uriel Corporation’s Advanced Grow Lighting &amp; Sensing Systems Integrate with, Control &amp; Actuate Drip Water Culture Growing Systems automatically &amp; manually through smartphones &amp; computers.</vt:lpstr>
      <vt:lpstr>Uriel Corporation’s Advanced Grow Lighting &amp; Sensing Systems Integrate with, Control &amp; Actuate Ebb &amp; Flow Water Culture Growing Systems automatically &amp; manually through smartphones &amp; computers.</vt:lpstr>
      <vt:lpstr>Uriel Corporation’s Advanced Grow Lighting &amp; Sensing Systems Integrate with, Control &amp; Actuate Nutrient Film Technique (NFT) Water Culture Growing Systems automatically &amp; manually through smartphones &amp; computers.</vt:lpstr>
      <vt:lpstr>Uriel Corporation’s Advanced Grow Lighting &amp; Sensing Systems Integrate with, Control &amp; Actuate Various Water Culture Growing Systems automatically &amp; manually through smartphones &amp; computers.</vt:lpstr>
      <vt:lpstr>Uriel Corporation’s Advanced Grow Lighting &amp; Sensing Systems Integrate with, Control &amp; Actuate Various Water Pump, pH Dosage, &amp; Nutrient Dosage Systems automatically &amp; manually through smartphones &amp; computers.</vt:lpstr>
      <vt:lpstr>Uriel Corporation’s Advanced Grow Lighting &amp; Sensing Systems Integrate with, Control &amp; Actuate Various Water Chiller &amp; Water Heater Systems automatically &amp; manually through smartphones &amp; computers.</vt:lpstr>
      <vt:lpstr>Uriel Corporation’s Advanced Grow Lighting &amp; Sensing Systems Integrate with, &amp; send sensor data to smartphones &amp; computers from a vast array of sensors, including but not limited to: temperature, humidity, pH, EC, TDS, CO2, water level, intensity, color, moisture, O2, ozone, air quality, algae, leaf, smoke, etc. </vt:lpstr>
      <vt:lpstr>Uriel Corporation’s Advanced Grow Lighting &amp; Sensing Systems Integrate with, Control &amp; Actuate a vast array of devices, including but not limited to: Thermostats automatically &amp; manually through smartphones &amp; computers. </vt:lpstr>
      <vt:lpstr>Uriel Corporation’s Advanced Grow Lighting &amp; Sensing Systems Integrate with, Control &amp; Actuate a vast array of devices, including but not limited to: CO2 Controllers and CO2 Generators automatically &amp; manually through smartphones &amp; computers. : </vt:lpstr>
      <vt:lpstr>Uriel Corporation’s Advanced Grow Lighting &amp; Sensing Systems Integrate with, Control &amp; Actuate a vast array of devices, including but not limited to: Environmental Controllers automatically &amp; manually through smartphones &amp; computers. </vt:lpstr>
      <vt:lpstr>Uriel Corporation’s Advanced Grow Lighting &amp; Sensing Systems Integrate with, Control &amp; Actuate a vast array of devices, including but not limited to: AC, Fan Controllers &amp; Ozone Generators automatically &amp; manually through smartphones &amp; computers. </vt:lpstr>
      <vt:lpstr>Uriel Corporation’s Advanced Grow Lighting &amp; Sensing Systems Integrate with, Control &amp; Actuate a vast array of devices, including but not limited to: Light &amp; Photoperiod Controllers automatically &amp; manually through smartphones &amp; computers. </vt:lpstr>
      <vt:lpstr>Uriel Corporation’s Advanced Grow Lighting &amp; Sensing Systems Integrate with, Control &amp; Actuate a vast array of devices, including but not limited to: Power &amp; Relay Controllers automatically &amp; manually through smartphones &amp; computers. </vt:lpstr>
      <vt:lpstr>Uriel Corporation’s Advanced Grow Lighting &amp; Sensing Systems Integrate with, Control &amp; Actuate a vast array of devices, including but not limited to: Timer Controllers automatically &amp; manually through smartphones &amp; computers.</vt:lpstr>
      <vt:lpstr>Uriel Corporation’s Advanced Grow Lighting &amp; Sensing Systems Integrate with, Control &amp; Actuate all Growing Systems &amp; Subsystems automatically &amp; manually through smartphones &amp; computers.</vt:lpstr>
      <vt:lpstr>Uriel Corporation’s Advanced Grow Lighting &amp; Sensing Systems Integrate with, Control &amp; Actuate all Growing Systems &amp; Subsystems automatically &amp; manually through smartphones &amp; computers.</vt:lpstr>
      <vt:lpstr>Uriel Corporation’s Advanced Grow Lighting &amp; Sensing Systems Integrate with, Control &amp; Actuate all Growing Systems &amp; Subsystems automatically &amp; manually through smartphones &amp; computers.</vt:lpstr>
      <vt:lpstr>Uriel Corporation’s Advanced Grow Lighting &amp; Sensing Systems Integrate with, Control &amp; Actuate all Growing Systems &amp; Subsystems automatically &amp; manually through smartphones &amp; computers.</vt:lpstr>
      <vt:lpstr>Uriel Corporation’s Advanced Grow Lighting &amp; Sensing Systems Integrate with, Control &amp; Actuate all Growing Systems &amp; Subsystems automatically &amp; manually through smartphones &amp; computers.</vt:lpstr>
      <vt:lpstr>Uriel Corporation’s Advanced Grow Lighting &amp; Sensing Systems. Technology to grow with. Lumens³® of Uriel Corporation®.</vt:lpstr>
      <vt:lpstr>Advanced Grow Lighting &amp; Sensing Systems from Lumens³® of uriel corporation® ARE exclusively integrated With SensorS &amp; actuated Devices for complete control over growing operations with one integrated system.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J. Panopoulos</dc:creator>
  <cp:lastModifiedBy>Peter Panopoulos</cp:lastModifiedBy>
  <cp:revision>110</cp:revision>
  <dcterms:created xsi:type="dcterms:W3CDTF">2016-09-28T16:43:50Z</dcterms:created>
  <dcterms:modified xsi:type="dcterms:W3CDTF">2016-12-11T21:02:47Z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